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4.jpeg" ContentType="image/jpeg"/>
  <Override PartName="/ppt/media/image50.png" ContentType="image/png"/>
  <Override PartName="/ppt/media/image5.jpeg" ContentType="image/jpeg"/>
  <Override PartName="/ppt/media/image40.png" ContentType="image/png"/>
  <Override PartName="/ppt/media/image25.png" ContentType="image/png"/>
  <Override PartName="/ppt/media/image64.gif" ContentType="image/gif"/>
  <Override PartName="/ppt/media/image20.png" ContentType="image/png"/>
  <Override PartName="/ppt/media/image24.png" ContentType="image/png"/>
  <Override PartName="/ppt/media/image14.png" ContentType="image/png"/>
  <Override PartName="/ppt/media/image16.png" ContentType="image/png"/>
  <Override PartName="/ppt/media/image17.png" ContentType="image/png"/>
  <Override PartName="/ppt/media/image33.png" ContentType="image/png"/>
  <Override PartName="/ppt/media/image15.png" ContentType="image/png"/>
  <Override PartName="/ppt/media/image3.png" ContentType="image/png"/>
  <Override PartName="/ppt/media/image65.gif" ContentType="image/gif"/>
  <Override PartName="/ppt/media/image21.png" ContentType="image/png"/>
  <Override PartName="/ppt/media/image58.png" ContentType="image/png"/>
  <Override PartName="/ppt/media/image29.png" ContentType="image/png"/>
  <Override PartName="/ppt/media/image2.jpeg" ContentType="image/jpeg"/>
  <Override PartName="/ppt/media/image31.png" ContentType="image/png"/>
  <Override PartName="/ppt/media/image63.gif" ContentType="image/gif"/>
  <Override PartName="/ppt/media/image26.png" ContentType="image/png"/>
  <Override PartName="/ppt/media/image60.gif" ContentType="image/gif"/>
  <Override PartName="/ppt/media/image62.gif" ContentType="image/gif"/>
  <Override PartName="/ppt/media/image28.png" ContentType="image/png"/>
  <Override PartName="/ppt/media/image61.gif" ContentType="image/gif"/>
  <Override PartName="/ppt/media/image27.png" ContentType="image/png"/>
  <Override PartName="/ppt/media/image22.png" ContentType="image/png"/>
  <Override PartName="/ppt/media/image23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59.png" ContentType="image/png"/>
  <Override PartName="/ppt/media/image56.gif" ContentType="image/gif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57.gif" ContentType="image/gif"/>
  <Override PartName="/ppt/media/image9.png" ContentType="image/png"/>
  <Override PartName="/ppt/media/image39.png" ContentType="image/png"/>
  <Override PartName="/ppt/media/image10.png" ContentType="image/png"/>
  <Override PartName="/ppt/media/image47.png" ContentType="image/png"/>
  <Override PartName="/ppt/media/image30.png" ContentType="image/png"/>
  <Override PartName="/ppt/media/image32.png" ContentType="image/png"/>
  <Override PartName="/ppt/media/image34.png" ContentType="image/png"/>
  <Override PartName="/ppt/media/image35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3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6.gif"/><Relationship Id="rId2" Type="http://schemas.openxmlformats.org/officeDocument/2006/relationships/image" Target="../media/image57.gif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0.gif"/><Relationship Id="rId2" Type="http://schemas.openxmlformats.org/officeDocument/2006/relationships/image" Target="../media/image61.gif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2.gif"/><Relationship Id="rId2" Type="http://schemas.openxmlformats.org/officeDocument/2006/relationships/image" Target="../media/image63.gif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4.gif"/><Relationship Id="rId2" Type="http://schemas.openxmlformats.org/officeDocument/2006/relationships/image" Target="../media/image65.gif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2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642960" y="2000160"/>
            <a:ext cx="7770240" cy="206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000000"/>
                </a:solidFill>
                <a:latin typeface="Arial"/>
                <a:ea typeface="Arial"/>
              </a:rPr>
              <a:t>Применение различных схем для численного решения уравнения переноса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2500200" y="4124160"/>
            <a:ext cx="6398640" cy="175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Студент 621 группы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Сенченок Григорий Антонович.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Научный руководитель: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д.ф.-м.н., профессор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Меньшов Игорь Станиславович.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1643040" y="219960"/>
            <a:ext cx="6284520" cy="118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Calibri"/>
              </a:rPr>
              <a:t>Московский государственный университет имени М.В.Ломоносова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Calibri"/>
              </a:rPr>
              <a:t>Механико-математический факультет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Апроксимация потоков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869040" y="2011680"/>
            <a:ext cx="2778480" cy="1756080"/>
          </a:xfrm>
          <a:prstGeom prst="rect">
            <a:avLst/>
          </a:prstGeom>
          <a:ln>
            <a:noFill/>
          </a:ln>
        </p:spPr>
      </p:pic>
      <p:sp>
        <p:nvSpPr>
          <p:cNvPr id="302" name="CustomShape 2"/>
          <p:cNvSpPr/>
          <p:nvPr/>
        </p:nvSpPr>
        <p:spPr>
          <a:xfrm>
            <a:off x="822960" y="1554480"/>
            <a:ext cx="35654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Потоки через грани: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TextShape 3"/>
          <p:cNvSpPr txBox="1"/>
          <p:nvPr/>
        </p:nvSpPr>
        <p:spPr>
          <a:xfrm>
            <a:off x="1554480" y="2926080"/>
            <a:ext cx="640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=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304" name="TextShape 4"/>
          <p:cNvSpPr txBox="1"/>
          <p:nvPr/>
        </p:nvSpPr>
        <p:spPr>
          <a:xfrm>
            <a:off x="1828800" y="4114800"/>
            <a:ext cx="62179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f{i+0.5} вычисляются методом характеристик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457200" y="221040"/>
            <a:ext cx="8227800" cy="124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2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Метод характеристик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337680" y="1645920"/>
            <a:ext cx="3044880" cy="69228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2"/>
          <a:stretch/>
        </p:blipFill>
        <p:spPr>
          <a:xfrm>
            <a:off x="6225840" y="1684440"/>
            <a:ext cx="1088640" cy="631440"/>
          </a:xfrm>
          <a:prstGeom prst="rect">
            <a:avLst/>
          </a:prstGeom>
          <a:ln>
            <a:noFill/>
          </a:ln>
        </p:spPr>
      </p:pic>
      <p:sp>
        <p:nvSpPr>
          <p:cNvPr id="309" name="CustomShape 3"/>
          <p:cNvSpPr/>
          <p:nvPr/>
        </p:nvSpPr>
        <p:spPr>
          <a:xfrm>
            <a:off x="275040" y="1337040"/>
            <a:ext cx="621720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Используя метод характеристик, составим ОДУ: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0" name="CustomShape 4"/>
          <p:cNvSpPr/>
          <p:nvPr/>
        </p:nvSpPr>
        <p:spPr>
          <a:xfrm>
            <a:off x="6126480" y="1338120"/>
            <a:ext cx="3656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Уравнение характеристик: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3"/>
          <a:stretch/>
        </p:blipFill>
        <p:spPr>
          <a:xfrm>
            <a:off x="365760" y="2723760"/>
            <a:ext cx="2864160" cy="684720"/>
          </a:xfrm>
          <a:prstGeom prst="rect">
            <a:avLst/>
          </a:prstGeom>
          <a:ln>
            <a:noFill/>
          </a:ln>
        </p:spPr>
      </p:pic>
      <p:sp>
        <p:nvSpPr>
          <p:cNvPr id="312" name="CustomShape 5"/>
          <p:cNvSpPr/>
          <p:nvPr/>
        </p:nvSpPr>
        <p:spPr>
          <a:xfrm>
            <a:off x="274320" y="2377440"/>
            <a:ext cx="42055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Исходное уравнение имеет вид: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3" name="CustomShape 6"/>
          <p:cNvSpPr/>
          <p:nvPr/>
        </p:nvSpPr>
        <p:spPr>
          <a:xfrm>
            <a:off x="365760" y="3439440"/>
            <a:ext cx="859464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Таким образом, вдоль характеристики (x(t),t) исходное уравнение в частных производных превращается в ОДУ: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4"/>
          <a:stretch/>
        </p:blipFill>
        <p:spPr>
          <a:xfrm>
            <a:off x="4023360" y="3749040"/>
            <a:ext cx="2155320" cy="387720"/>
          </a:xfrm>
          <a:prstGeom prst="rect">
            <a:avLst/>
          </a:prstGeom>
          <a:ln>
            <a:noFill/>
          </a:ln>
        </p:spPr>
      </p:pic>
      <p:sp>
        <p:nvSpPr>
          <p:cNvPr id="315" name="CustomShape 7"/>
          <p:cNvSpPr/>
          <p:nvPr/>
        </p:nvSpPr>
        <p:spPr>
          <a:xfrm>
            <a:off x="365760" y="4079520"/>
            <a:ext cx="8594640" cy="67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Данное уравнение говорит о том, что вдоль характеристик решение постоянное. Таким образом, f(x,t)=f(x0,0), где точки (x,t) и (x0,0) лежат на одной характеристике.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5"/>
          <a:stretch/>
        </p:blipFill>
        <p:spPr>
          <a:xfrm>
            <a:off x="5166720" y="2286000"/>
            <a:ext cx="3976560" cy="753480"/>
          </a:xfrm>
          <a:prstGeom prst="rect">
            <a:avLst/>
          </a:prstGeom>
          <a:ln>
            <a:noFill/>
          </a:ln>
        </p:spPr>
      </p:pic>
      <p:sp>
        <p:nvSpPr>
          <p:cNvPr id="317" name="CustomShape 8"/>
          <p:cNvSpPr/>
          <p:nvPr/>
        </p:nvSpPr>
        <p:spPr>
          <a:xfrm>
            <a:off x="365760" y="4754880"/>
            <a:ext cx="877752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Найдем такую характеристику, которая в tau* проходила через  x*.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6"/>
          <a:stretch/>
        </p:blipFill>
        <p:spPr>
          <a:xfrm>
            <a:off x="457200" y="5029200"/>
            <a:ext cx="4830120" cy="738000"/>
          </a:xfrm>
          <a:prstGeom prst="rect">
            <a:avLst/>
          </a:prstGeom>
          <a:ln>
            <a:noFill/>
          </a:ln>
        </p:spPr>
      </p:pic>
      <p:sp>
        <p:nvSpPr>
          <p:cNvPr id="319" name="CustomShape 9"/>
          <p:cNvSpPr/>
          <p:nvPr/>
        </p:nvSpPr>
        <p:spPr>
          <a:xfrm>
            <a:off x="365760" y="5696280"/>
            <a:ext cx="859464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Узнаем координату, из которой выходила данная характеристика в момент времени tau=0: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7"/>
          <a:stretch/>
        </p:blipFill>
        <p:spPr>
          <a:xfrm>
            <a:off x="3124440" y="6050520"/>
            <a:ext cx="2818440" cy="715320"/>
          </a:xfrm>
          <a:prstGeom prst="rect">
            <a:avLst/>
          </a:prstGeom>
          <a:ln>
            <a:noFill/>
          </a:ln>
        </p:spPr>
      </p:pic>
      <p:sp>
        <p:nvSpPr>
          <p:cNvPr id="321" name="Line 10"/>
          <p:cNvSpPr/>
          <p:nvPr/>
        </p:nvSpPr>
        <p:spPr>
          <a:xfrm flipV="1">
            <a:off x="1828800" y="1683720"/>
            <a:ext cx="1645920" cy="60228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TextShape 11"/>
          <p:cNvSpPr txBox="1"/>
          <p:nvPr/>
        </p:nvSpPr>
        <p:spPr>
          <a:xfrm>
            <a:off x="548640" y="1188720"/>
            <a:ext cx="4572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Найдем полную производную f(x,t)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323" name="TextShape 12"/>
          <p:cNvSpPr txBox="1"/>
          <p:nvPr/>
        </p:nvSpPr>
        <p:spPr>
          <a:xfrm>
            <a:off x="1280160" y="2103120"/>
            <a:ext cx="4572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Она имеет вид похожий на дифф.ур.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324" name="Line 13"/>
          <p:cNvSpPr/>
          <p:nvPr/>
        </p:nvSpPr>
        <p:spPr>
          <a:xfrm>
            <a:off x="4480560" y="3749040"/>
            <a:ext cx="1280160" cy="33048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TextShape 14"/>
          <p:cNvSpPr txBox="1"/>
          <p:nvPr/>
        </p:nvSpPr>
        <p:spPr>
          <a:xfrm>
            <a:off x="6178680" y="3749040"/>
            <a:ext cx="3239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Если выполняется dx/dx=u(t)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326" name="TextShape 15"/>
          <p:cNvSpPr txBox="1"/>
          <p:nvPr/>
        </p:nvSpPr>
        <p:spPr>
          <a:xfrm>
            <a:off x="3474720" y="173736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7" name="TextShape 16"/>
          <p:cNvSpPr txBox="1"/>
          <p:nvPr/>
        </p:nvSpPr>
        <p:spPr>
          <a:xfrm>
            <a:off x="3566160" y="2926080"/>
            <a:ext cx="2560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=&gt; f(x,t) = const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8" name="TextShape 17"/>
          <p:cNvSpPr txBox="1"/>
          <p:nvPr/>
        </p:nvSpPr>
        <p:spPr>
          <a:xfrm>
            <a:off x="6126480" y="6126480"/>
            <a:ext cx="32918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Теперь пространственная коорд. связана с временной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Метод характеристик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4114080" y="1554480"/>
            <a:ext cx="447984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Вычисление значений f на гранях ячеек в разные моменты времени - построение подсеточной реконструкции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4236480" y="2469240"/>
            <a:ext cx="1705680" cy="456120"/>
          </a:xfrm>
          <a:prstGeom prst="rect">
            <a:avLst/>
          </a:prstGeom>
          <a:ln>
            <a:noFill/>
          </a:ln>
        </p:spPr>
      </p:pic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4114080" y="2895840"/>
            <a:ext cx="4700520" cy="852480"/>
          </a:xfrm>
          <a:prstGeom prst="rect">
            <a:avLst/>
          </a:prstGeom>
          <a:ln>
            <a:noFill/>
          </a:ln>
        </p:spPr>
      </p:pic>
      <p:sp>
        <p:nvSpPr>
          <p:cNvPr id="333" name="CustomShape 3"/>
          <p:cNvSpPr/>
          <p:nvPr/>
        </p:nvSpPr>
        <p:spPr>
          <a:xfrm>
            <a:off x="822960" y="4848480"/>
            <a:ext cx="768024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Для вычисления потоков были исследованы следующие методы подсеточной реконструкции: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MUSCL: восполнение ллинейной функцией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THINC: восполнение гиперболическим тангенсом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JR: восполнение скачком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Аппроксимация интегралов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457200" y="1482480"/>
            <a:ext cx="6217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Непрерывное распределение (методы MUSCL, THINC):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Квадратурная формула трапеции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548640" y="2202480"/>
            <a:ext cx="5805360" cy="72288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548640" y="3017520"/>
            <a:ext cx="5218560" cy="1461960"/>
          </a:xfrm>
          <a:prstGeom prst="rect">
            <a:avLst/>
          </a:prstGeom>
          <a:ln>
            <a:noFill/>
          </a:ln>
        </p:spPr>
      </p:pic>
      <p:pic>
        <p:nvPicPr>
          <p:cNvPr id="338" name="" descr=""/>
          <p:cNvPicPr/>
          <p:nvPr/>
        </p:nvPicPr>
        <p:blipFill>
          <a:blip r:embed="rId3"/>
          <a:stretch/>
        </p:blipFill>
        <p:spPr>
          <a:xfrm>
            <a:off x="632880" y="5037120"/>
            <a:ext cx="5675760" cy="722880"/>
          </a:xfrm>
          <a:prstGeom prst="rect">
            <a:avLst/>
          </a:prstGeom>
          <a:ln>
            <a:noFill/>
          </a:ln>
        </p:spPr>
      </p:pic>
      <p:pic>
        <p:nvPicPr>
          <p:cNvPr id="339" name="" descr=""/>
          <p:cNvPicPr/>
          <p:nvPr/>
        </p:nvPicPr>
        <p:blipFill>
          <a:blip r:embed="rId4"/>
          <a:stretch/>
        </p:blipFill>
        <p:spPr>
          <a:xfrm>
            <a:off x="640080" y="5705280"/>
            <a:ext cx="5607360" cy="616320"/>
          </a:xfrm>
          <a:prstGeom prst="rect">
            <a:avLst/>
          </a:prstGeom>
          <a:ln>
            <a:noFill/>
          </a:ln>
        </p:spPr>
      </p:pic>
      <p:sp>
        <p:nvSpPr>
          <p:cNvPr id="340" name="CustomShape 3"/>
          <p:cNvSpPr/>
          <p:nvPr/>
        </p:nvSpPr>
        <p:spPr>
          <a:xfrm>
            <a:off x="548640" y="4572000"/>
            <a:ext cx="70401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Финальное выражение для расчета потоков через грани ячеек: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MUSCL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42" name="Picture 2_18" descr=""/>
          <p:cNvPicPr/>
          <p:nvPr/>
        </p:nvPicPr>
        <p:blipFill>
          <a:blip r:embed="rId1"/>
          <a:stretch/>
        </p:blipFill>
        <p:spPr>
          <a:xfrm>
            <a:off x="91440" y="1492920"/>
            <a:ext cx="6175800" cy="4998600"/>
          </a:xfrm>
          <a:prstGeom prst="rect">
            <a:avLst/>
          </a:prstGeom>
          <a:ln w="9360">
            <a:noFill/>
          </a:ln>
        </p:spPr>
      </p:pic>
      <p:pic>
        <p:nvPicPr>
          <p:cNvPr id="343" name="Picture 4_8" descr="D:\YandexDisk\Скриншоты\2021-05-18_12-55-05.png"/>
          <p:cNvPicPr/>
          <p:nvPr/>
        </p:nvPicPr>
        <p:blipFill>
          <a:blip r:embed="rId2"/>
          <a:stretch/>
        </p:blipFill>
        <p:spPr>
          <a:xfrm>
            <a:off x="4846320" y="1364040"/>
            <a:ext cx="3691080" cy="357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457200" y="1828800"/>
            <a:ext cx="8227800" cy="42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5" name="Picture 4_1" descr=""/>
          <p:cNvPicPr/>
          <p:nvPr/>
        </p:nvPicPr>
        <p:blipFill>
          <a:blip r:embed="rId1"/>
          <a:stretch/>
        </p:blipFill>
        <p:spPr>
          <a:xfrm>
            <a:off x="6013080" y="1946160"/>
            <a:ext cx="2855880" cy="578160"/>
          </a:xfrm>
          <a:prstGeom prst="rect">
            <a:avLst/>
          </a:prstGeom>
          <a:ln w="9360">
            <a:noFill/>
          </a:ln>
        </p:spPr>
      </p:pic>
      <p:sp>
        <p:nvSpPr>
          <p:cNvPr id="346" name="CustomShape 2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THINC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548640" y="1325160"/>
            <a:ext cx="7680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Аппроксимация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f(i)n: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8" name="Picture 3_0" descr=""/>
          <p:cNvPicPr/>
          <p:nvPr/>
        </p:nvPicPr>
        <p:blipFill>
          <a:blip r:embed="rId2"/>
          <a:stretch/>
        </p:blipFill>
        <p:spPr>
          <a:xfrm>
            <a:off x="731520" y="1749960"/>
            <a:ext cx="5213160" cy="927000"/>
          </a:xfrm>
          <a:prstGeom prst="rect">
            <a:avLst/>
          </a:prstGeom>
          <a:ln w="9360">
            <a:noFill/>
          </a:ln>
        </p:spPr>
      </p:pic>
      <p:sp>
        <p:nvSpPr>
          <p:cNvPr id="349" name="CustomShape 4"/>
          <p:cNvSpPr/>
          <p:nvPr/>
        </p:nvSpPr>
        <p:spPr>
          <a:xfrm>
            <a:off x="457200" y="2743200"/>
            <a:ext cx="8320320" cy="231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Параметр       – относительное расстояние до середины скачка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от левой границы отрезка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X(i-1/2)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0" name="Picture 2_1" descr=""/>
          <p:cNvPicPr/>
          <p:nvPr/>
        </p:nvPicPr>
        <p:blipFill>
          <a:blip r:embed="rId3"/>
          <a:stretch/>
        </p:blipFill>
        <p:spPr>
          <a:xfrm>
            <a:off x="2103120" y="2766960"/>
            <a:ext cx="355320" cy="341280"/>
          </a:xfrm>
          <a:prstGeom prst="rect">
            <a:avLst/>
          </a:prstGeom>
          <a:ln w="9360">
            <a:noFill/>
          </a:ln>
        </p:spPr>
      </p:pic>
      <p:pic>
        <p:nvPicPr>
          <p:cNvPr id="351" name="Рисунок 4_1" descr="D:\YandexDisk\Скриншоты\2020-09-29_23-00-24 (3).png"/>
          <p:cNvPicPr/>
          <p:nvPr/>
        </p:nvPicPr>
        <p:blipFill>
          <a:blip r:embed="rId4"/>
          <a:stretch/>
        </p:blipFill>
        <p:spPr>
          <a:xfrm>
            <a:off x="1828800" y="3372480"/>
            <a:ext cx="5394240" cy="2204640"/>
          </a:xfrm>
          <a:prstGeom prst="rect">
            <a:avLst/>
          </a:prstGeom>
          <a:ln w="9360">
            <a:noFill/>
          </a:ln>
        </p:spPr>
      </p:pic>
      <p:pic>
        <p:nvPicPr>
          <p:cNvPr id="352" name="Рисунок 6_0" descr="2021-05-18_12-26-36.png"/>
          <p:cNvPicPr/>
          <p:nvPr/>
        </p:nvPicPr>
        <p:blipFill>
          <a:blip r:embed="rId5"/>
          <a:stretch/>
        </p:blipFill>
        <p:spPr>
          <a:xfrm>
            <a:off x="2560320" y="5394960"/>
            <a:ext cx="4022640" cy="118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Jump Reconstruction (JR)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640080" y="1291680"/>
            <a:ext cx="8011800" cy="44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Arial"/>
              </a:rPr>
              <a:t>Подсеточное восполнение разрывной функцией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5" name="Picture 2_0" descr="C:\Users\GSench\Downloads\1200px-Heaviside.svg.png"/>
          <p:cNvPicPr/>
          <p:nvPr/>
        </p:nvPicPr>
        <p:blipFill>
          <a:blip r:embed="rId1"/>
          <a:stretch/>
        </p:blipFill>
        <p:spPr>
          <a:xfrm>
            <a:off x="4023360" y="2011680"/>
            <a:ext cx="4362480" cy="2245680"/>
          </a:xfrm>
          <a:prstGeom prst="rect">
            <a:avLst/>
          </a:prstGeom>
          <a:ln>
            <a:noFill/>
          </a:ln>
        </p:spPr>
      </p:pic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640080" y="1978560"/>
            <a:ext cx="2925360" cy="763920"/>
          </a:xfrm>
          <a:prstGeom prst="rect">
            <a:avLst/>
          </a:prstGeom>
          <a:ln>
            <a:noFill/>
          </a:ln>
        </p:spPr>
      </p:pic>
      <p:pic>
        <p:nvPicPr>
          <p:cNvPr id="357" name="" descr=""/>
          <p:cNvPicPr/>
          <p:nvPr/>
        </p:nvPicPr>
        <p:blipFill>
          <a:blip r:embed="rId3"/>
          <a:stretch/>
        </p:blipFill>
        <p:spPr>
          <a:xfrm>
            <a:off x="496080" y="3364560"/>
            <a:ext cx="3435120" cy="749520"/>
          </a:xfrm>
          <a:prstGeom prst="rect">
            <a:avLst/>
          </a:prstGeom>
          <a:ln>
            <a:noFill/>
          </a:ln>
        </p:spPr>
      </p:pic>
      <p:sp>
        <p:nvSpPr>
          <p:cNvPr id="358" name="CustomShape 3"/>
          <p:cNvSpPr/>
          <p:nvPr/>
        </p:nvSpPr>
        <p:spPr>
          <a:xfrm>
            <a:off x="457200" y="2744280"/>
            <a:ext cx="37483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Параметр xi*–  положение скачка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Численные результаты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640080" y="1417680"/>
            <a:ext cx="7863120" cy="77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1D тесты с перемещением “полки” с постоянной скоростью. Заданы циклические граничные условия</a:t>
            </a:r>
            <a:endParaRPr b="0" lang="en-US" sz="15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1D тесты с перемещением “полки” с переменной скоростью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731520" y="4024440"/>
            <a:ext cx="768024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2D тесты с перемещением простых форм в поле постоянной скорости</a:t>
            </a:r>
            <a:endParaRPr b="0" lang="en-US" sz="15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2D тест с перемещением простых форм в поле скоростей твердого тела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1280160" y="2116800"/>
            <a:ext cx="6217200" cy="2071800"/>
          </a:xfrm>
          <a:prstGeom prst="rect">
            <a:avLst/>
          </a:prstGeom>
          <a:ln>
            <a:noFill/>
          </a:ln>
        </p:spPr>
      </p:pic>
      <p:pic>
        <p:nvPicPr>
          <p:cNvPr id="363" name="" descr=""/>
          <p:cNvPicPr/>
          <p:nvPr/>
        </p:nvPicPr>
        <p:blipFill>
          <a:blip r:embed="rId2"/>
          <a:stretch/>
        </p:blipFill>
        <p:spPr>
          <a:xfrm>
            <a:off x="548640" y="4376520"/>
            <a:ext cx="2663640" cy="2663640"/>
          </a:xfrm>
          <a:prstGeom prst="rect">
            <a:avLst/>
          </a:prstGeom>
          <a:ln>
            <a:noFill/>
          </a:ln>
        </p:spPr>
      </p:pic>
      <p:pic>
        <p:nvPicPr>
          <p:cNvPr id="364" name="" descr=""/>
          <p:cNvPicPr/>
          <p:nvPr/>
        </p:nvPicPr>
        <p:blipFill>
          <a:blip r:embed="rId3"/>
          <a:stretch/>
        </p:blipFill>
        <p:spPr>
          <a:xfrm>
            <a:off x="3217680" y="4406400"/>
            <a:ext cx="2633760" cy="2633760"/>
          </a:xfrm>
          <a:prstGeom prst="rect">
            <a:avLst/>
          </a:prstGeom>
          <a:ln>
            <a:noFill/>
          </a:ln>
        </p:spPr>
      </p:pic>
      <p:pic>
        <p:nvPicPr>
          <p:cNvPr id="365" name="" descr=""/>
          <p:cNvPicPr/>
          <p:nvPr/>
        </p:nvPicPr>
        <p:blipFill>
          <a:blip r:embed="rId4"/>
          <a:stretch/>
        </p:blipFill>
        <p:spPr>
          <a:xfrm>
            <a:off x="5861880" y="4389120"/>
            <a:ext cx="2641320" cy="264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0" y="335880"/>
            <a:ext cx="9142920" cy="3046680"/>
          </a:xfrm>
          <a:prstGeom prst="rect">
            <a:avLst/>
          </a:prstGeom>
          <a:ln>
            <a:noFill/>
          </a:ln>
        </p:spPr>
      </p:pic>
      <p:pic>
        <p:nvPicPr>
          <p:cNvPr id="367" name="" descr=""/>
          <p:cNvPicPr/>
          <p:nvPr/>
        </p:nvPicPr>
        <p:blipFill>
          <a:blip r:embed="rId2"/>
          <a:stretch/>
        </p:blipFill>
        <p:spPr>
          <a:xfrm>
            <a:off x="91440" y="3170520"/>
            <a:ext cx="9142920" cy="304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" descr=""/>
          <p:cNvPicPr/>
          <p:nvPr/>
        </p:nvPicPr>
        <p:blipFill>
          <a:blip r:embed="rId1"/>
          <a:stretch/>
        </p:blipFill>
        <p:spPr>
          <a:xfrm>
            <a:off x="19800" y="-2520"/>
            <a:ext cx="9141840" cy="3426840"/>
          </a:xfrm>
          <a:prstGeom prst="rect">
            <a:avLst/>
          </a:prstGeom>
          <a:ln>
            <a:noFill/>
          </a:ln>
        </p:spPr>
      </p:pic>
      <p:pic>
        <p:nvPicPr>
          <p:cNvPr id="369" name="" descr=""/>
          <p:cNvPicPr/>
          <p:nvPr/>
        </p:nvPicPr>
        <p:blipFill>
          <a:blip r:embed="rId2"/>
          <a:stretch/>
        </p:blipFill>
        <p:spPr>
          <a:xfrm>
            <a:off x="19800" y="3108960"/>
            <a:ext cx="9141840" cy="3426840"/>
          </a:xfrm>
          <a:prstGeom prst="rect">
            <a:avLst/>
          </a:prstGeom>
          <a:ln>
            <a:noFill/>
          </a:ln>
        </p:spPr>
      </p:pic>
      <p:sp>
        <p:nvSpPr>
          <p:cNvPr id="370" name="CustomShape 1"/>
          <p:cNvSpPr/>
          <p:nvPr/>
        </p:nvSpPr>
        <p:spPr>
          <a:xfrm>
            <a:off x="1188720" y="0"/>
            <a:ext cx="21024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MUSCL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1188720" y="3200400"/>
            <a:ext cx="20109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THINC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Введение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457200" y="1418760"/>
            <a:ext cx="822744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Arial"/>
              </a:rPr>
              <a:t>Важный аспект решения прикладных задач - описание геометрии и области решения</a:t>
            </a:r>
            <a:endParaRPr b="0" lang="en-US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Arial"/>
              </a:rPr>
              <a:t>Пространственно – сложная форма исследуемых объектов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548640" y="2468880"/>
            <a:ext cx="2650680" cy="31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  <a:ea typeface="Arial"/>
              </a:rPr>
              <a:t>Примеры:</a:t>
            </a:r>
            <a:endParaRPr b="0" lang="en-US" sz="2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Arial"/>
              </a:rPr>
              <a:t>Задачи теории упругости: описание деформируемых тел</a:t>
            </a:r>
            <a:endParaRPr b="0" lang="en-US" sz="15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Arial"/>
              </a:rPr>
              <a:t>Задачи аэродинамики: геометрия летательных аппаратов</a:t>
            </a:r>
            <a:endParaRPr b="0" lang="en-US" sz="15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Arial"/>
              </a:rPr>
              <a:t>Механика сплошной среды: описание параметров среды в пространстве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365760" y="5852160"/>
            <a:ext cx="80456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920">
              <a:lnSpc>
                <a:spcPct val="100000"/>
              </a:lnSpc>
              <a:tabLst>
                <a:tab algn="l" pos="0"/>
              </a:tabLst>
            </a:pPr>
            <a:r>
              <a:rPr b="1" lang="ru-RU" sz="2200" spc="-1" strike="noStrike">
                <a:solidFill>
                  <a:srgbClr val="000000"/>
                </a:solidFill>
                <a:latin typeface="Arial"/>
                <a:ea typeface="Arial"/>
              </a:rPr>
              <a:t>Геометрия – важный элемент вычислительного эксперимента в механике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6035040" y="2286000"/>
            <a:ext cx="2705760" cy="226908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3076920" y="2467800"/>
            <a:ext cx="2500200" cy="192060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3"/>
          <a:stretch/>
        </p:blipFill>
        <p:spPr>
          <a:xfrm>
            <a:off x="4937760" y="3931920"/>
            <a:ext cx="2699640" cy="212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" descr=""/>
          <p:cNvPicPr/>
          <p:nvPr/>
        </p:nvPicPr>
        <p:blipFill>
          <a:blip r:embed="rId1"/>
          <a:stretch/>
        </p:blipFill>
        <p:spPr>
          <a:xfrm>
            <a:off x="0" y="548640"/>
            <a:ext cx="9142920" cy="304668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2"/>
          <a:stretch/>
        </p:blipFill>
        <p:spPr>
          <a:xfrm>
            <a:off x="360" y="3444840"/>
            <a:ext cx="9142920" cy="304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" descr=""/>
          <p:cNvPicPr/>
          <p:nvPr/>
        </p:nvPicPr>
        <p:blipFill>
          <a:blip r:embed="rId1"/>
          <a:stretch/>
        </p:blipFill>
        <p:spPr>
          <a:xfrm>
            <a:off x="20880" y="357480"/>
            <a:ext cx="9141840" cy="3426840"/>
          </a:xfrm>
          <a:prstGeom prst="rect">
            <a:avLst/>
          </a:prstGeom>
          <a:ln>
            <a:noFill/>
          </a:ln>
        </p:spPr>
      </p:pic>
      <p:sp>
        <p:nvSpPr>
          <p:cNvPr id="375" name="CustomShape 1"/>
          <p:cNvSpPr/>
          <p:nvPr/>
        </p:nvSpPr>
        <p:spPr>
          <a:xfrm>
            <a:off x="822960" y="271440"/>
            <a:ext cx="2285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THINC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2"/>
          <a:stretch/>
        </p:blipFill>
        <p:spPr>
          <a:xfrm>
            <a:off x="20880" y="3566160"/>
            <a:ext cx="9142920" cy="3427920"/>
          </a:xfrm>
          <a:prstGeom prst="rect">
            <a:avLst/>
          </a:prstGeom>
          <a:ln>
            <a:noFill/>
          </a:ln>
        </p:spPr>
      </p:pic>
      <p:sp>
        <p:nvSpPr>
          <p:cNvPr id="377" name="CustomShape 2"/>
          <p:cNvSpPr/>
          <p:nvPr/>
        </p:nvSpPr>
        <p:spPr>
          <a:xfrm>
            <a:off x="822960" y="3549600"/>
            <a:ext cx="14623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Arial"/>
              </a:rPr>
              <a:t>2D реализация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457200" y="1619280"/>
            <a:ext cx="8227440" cy="413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  <a:ea typeface="Arial"/>
              </a:rPr>
              <a:t>Метод THINC + Годунов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80" name="" descr=""/>
          <p:cNvPicPr/>
          <p:nvPr/>
        </p:nvPicPr>
        <p:blipFill>
          <a:blip r:embed="rId1"/>
          <a:stretch/>
        </p:blipFill>
        <p:spPr>
          <a:xfrm>
            <a:off x="90720" y="2285280"/>
            <a:ext cx="4296600" cy="4296600"/>
          </a:xfrm>
          <a:prstGeom prst="rect">
            <a:avLst/>
          </a:prstGeom>
          <a:ln>
            <a:noFill/>
          </a:ln>
        </p:spPr>
      </p:pic>
      <p:pic>
        <p:nvPicPr>
          <p:cNvPr id="381" name="" descr=""/>
          <p:cNvPicPr/>
          <p:nvPr/>
        </p:nvPicPr>
        <p:blipFill>
          <a:blip r:embed="rId2"/>
          <a:stretch/>
        </p:blipFill>
        <p:spPr>
          <a:xfrm>
            <a:off x="4297680" y="2285280"/>
            <a:ext cx="4295880" cy="429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Arial"/>
              </a:rPr>
              <a:t>2D реализация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457200" y="1619280"/>
            <a:ext cx="8227440" cy="413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  <a:ea typeface="Arial"/>
              </a:rPr>
              <a:t>THINC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458280" y="2104200"/>
            <a:ext cx="4387320" cy="4387320"/>
          </a:xfrm>
          <a:prstGeom prst="rect">
            <a:avLst/>
          </a:prstGeom>
          <a:ln>
            <a:noFill/>
          </a:ln>
        </p:spPr>
      </p:pic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4423320" y="2097720"/>
            <a:ext cx="4388400" cy="438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Arial"/>
              </a:rPr>
              <a:t>Заключение: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457200" y="1600200"/>
            <a:ext cx="8227440" cy="401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6000"/>
          </a:bodyPr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Рассмотрен метод </a:t>
            </a:r>
            <a:r>
              <a:rPr b="0" lang="ru-RU" sz="3200" spc="-1" strike="noStrike">
                <a:solidFill>
                  <a:srgbClr val="000000"/>
                </a:solidFill>
                <a:latin typeface="Calibri"/>
                <a:ea typeface="Arial"/>
              </a:rPr>
              <a:t>цифровое представления пространственной нестационарной геометрии</a:t>
            </a:r>
            <a:endParaRPr b="0" lang="en-US" sz="32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  <a:ea typeface="Arial"/>
              </a:rPr>
              <a:t>С помощью расщепления по направлениям было произведено многомерное обобщение существующих методов подсеточной реконструкции: Годунов,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MUSCL</a:t>
            </a:r>
            <a:r>
              <a:rPr b="0" lang="ru-RU" sz="3200" spc="-1" strike="noStrike">
                <a:solidFill>
                  <a:srgbClr val="000000"/>
                </a:solidFill>
                <a:latin typeface="Calibri"/>
                <a:ea typeface="Arial"/>
              </a:rPr>
              <a:t>,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THINC</a:t>
            </a:r>
            <a:endParaRPr b="0" lang="en-US" sz="32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  <a:ea typeface="Arial"/>
              </a:rPr>
              <a:t>Исследование и сравнение различных методик привело к положительному результату.</a:t>
            </a:r>
            <a:endParaRPr b="0" lang="en-US" sz="32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  <a:ea typeface="Arial"/>
              </a:rPr>
              <a:t>Представлен метод точного решения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JR </a:t>
            </a:r>
            <a:r>
              <a:rPr b="0" lang="ru-RU" sz="3200" spc="-1" strike="noStrike">
                <a:solidFill>
                  <a:srgbClr val="000000"/>
                </a:solidFill>
                <a:latin typeface="Calibri"/>
                <a:ea typeface="Arial"/>
              </a:rPr>
              <a:t>в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1D </a:t>
            </a:r>
            <a:r>
              <a:rPr b="0" lang="ru-RU" sz="3200" spc="-1" strike="noStrike">
                <a:solidFill>
                  <a:srgbClr val="000000"/>
                </a:solidFill>
                <a:latin typeface="Calibri"/>
                <a:ea typeface="Arial"/>
              </a:rPr>
              <a:t>случае, а также его обобщение на двумерный случай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549000" y="2926080"/>
            <a:ext cx="822744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Arial"/>
              </a:rPr>
              <a:t>Спасибо за внимание!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Arial"/>
              </a:rPr>
              <a:t>Основные источники и литература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5000"/>
          </a:bodyPr>
          <a:p>
            <a:pPr marL="383040" indent="-3808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A simple algebraic interface capturing scheme using hyperbolic tangent function. F. Xiao,</a:t>
            </a:r>
            <a:endParaRPr b="0" lang="en-US" sz="2400" spc="-1" strike="noStrike">
              <a:latin typeface="Arial"/>
            </a:endParaRPr>
          </a:p>
          <a:p>
            <a:pPr marL="383040" indent="-3808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Y. Honma and T. Kono (2005)</a:t>
            </a:r>
            <a:endParaRPr b="0" lang="en-US" sz="2400" spc="-1" strike="noStrike">
              <a:latin typeface="Arial"/>
            </a:endParaRPr>
          </a:p>
          <a:p>
            <a:pPr marL="383040" indent="-3808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Revisit to the THINC scheme: A simple algebraic VOF algorithm. Feng Xiao, Satoshi Ii, Chungang Chen (2011)</a:t>
            </a:r>
            <a:endParaRPr b="0" lang="en-US" sz="2400" spc="-1" strike="noStrike">
              <a:latin typeface="Arial"/>
            </a:endParaRPr>
          </a:p>
          <a:p>
            <a:pPr marL="383040" indent="-3808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An Eulerian interface sharpening algorithm for compressible two-phase flow: The algebraic THINC approach. Keh-Ming Shyue, Feng Xiao (2014)</a:t>
            </a:r>
            <a:endParaRPr b="0" lang="en-US" sz="2400" spc="-1" strike="noStrike">
              <a:latin typeface="Arial"/>
            </a:endParaRPr>
          </a:p>
          <a:p>
            <a:pPr marL="383040" indent="-3808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Lectures on Methods of Computational Fluid Dynamics by I.Menshov, MSU 2012-2013</a:t>
            </a:r>
            <a:endParaRPr b="0" lang="en-US" sz="2400" spc="-1" strike="noStrike">
              <a:latin typeface="Arial"/>
            </a:endParaRPr>
          </a:p>
          <a:p>
            <a:pPr marL="383040" indent="-3808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Interface Sharpening in two-phase flows based on primitive sub-cell reconstructions, Igor Menshov¹, Chao Zhang² and Pavel Zakharov³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Введение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457200" y="1464480"/>
            <a:ext cx="8227440" cy="200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0000"/>
          </a:bodyPr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Стандартный подход – геометрическое описание поверхности и согласованные с геометрией объекта сетки</a:t>
            </a: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Реализация - компьютерные программы CAD: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SolidWorks, Catia, Ansys…</a:t>
            </a: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Более 50% времени 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решения задачи - описание геометрии и построение сетки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4604040" y="3627360"/>
            <a:ext cx="3990240" cy="219348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547200" y="3627360"/>
            <a:ext cx="3840840" cy="216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365760" y="460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Digital Geometry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274320" y="4297680"/>
            <a:ext cx="4022280" cy="24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64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Стандартный подход: на всей исследуемой области вводится сетка, состоящая из примитивов.</a:t>
            </a:r>
            <a:endParaRPr b="0" lang="en-US" sz="1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Происходит точный расчет для большого числа малых конечных элементов,</a:t>
            </a:r>
            <a:endParaRPr b="0" lang="en-US" sz="1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Большие вычислительные мощности для описания каждого примитива и сложного разбиения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4480560" y="4297680"/>
            <a:ext cx="447948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Цифровая геометрия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геометрия тела задается характеристической функцией</a:t>
            </a: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Ее эволюция описывается уравнением переноса.</a:t>
            </a: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Значительное упрощение введения сетки и облегчение расчетов, с сохранением точности на высоком уровне.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640440" y="822960"/>
            <a:ext cx="3747600" cy="374760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2"/>
          <a:stretch/>
        </p:blipFill>
        <p:spPr>
          <a:xfrm>
            <a:off x="4846320" y="731520"/>
            <a:ext cx="3839400" cy="383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Мотивация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457200" y="1600200"/>
            <a:ext cx="8227440" cy="379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600" spc="-1" strike="noStrike">
                <a:solidFill>
                  <a:srgbClr val="000000"/>
                </a:solidFill>
                <a:latin typeface="Arial"/>
                <a:ea typeface="Arial"/>
              </a:rPr>
              <a:t>Альтернативное решение: переход от геометрического представления объекта к цифровому</a:t>
            </a:r>
            <a:endParaRPr b="0" lang="en-US" sz="26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600" spc="-1" strike="noStrike">
                <a:solidFill>
                  <a:srgbClr val="000000"/>
                </a:solidFill>
                <a:latin typeface="Arial"/>
                <a:ea typeface="Arial"/>
              </a:rPr>
              <a:t>Исключение задачи генерации сетки в сложных пространственных областях</a:t>
            </a:r>
            <a:endParaRPr b="0" lang="en-US" sz="26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600" spc="-1" strike="noStrike">
                <a:solidFill>
                  <a:srgbClr val="000000"/>
                </a:solidFill>
                <a:latin typeface="Arial"/>
                <a:ea typeface="Arial"/>
              </a:rPr>
              <a:t>Особенно важно – для задач с изменяющейся во времени геометрией (аэродинамика подвижных объектов)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tabLst>
                <a:tab algn="l" pos="0"/>
              </a:tabLst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914400" y="2011680"/>
            <a:ext cx="2925360" cy="893520"/>
          </a:xfrm>
          <a:prstGeom prst="rect">
            <a:avLst/>
          </a:prstGeom>
          <a:ln>
            <a:noFill/>
          </a:ln>
        </p:spPr>
      </p:pic>
      <p:sp>
        <p:nvSpPr>
          <p:cNvPr id="25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Цифровая геометрия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457200" y="1518480"/>
            <a:ext cx="5942880" cy="86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DejaVu Sans"/>
              </a:rPr>
              <a:t>Характеристическая функция твердого тела представляет собой функцию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- </a:t>
            </a: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DejaVu Sans"/>
              </a:rPr>
              <a:t>индикатор: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548640" y="2892960"/>
            <a:ext cx="5760000" cy="12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DejaVu Sans"/>
              </a:rPr>
              <a:t>Уравнение переноса — дифференциальное уравнение в частных производных, описывающее изменение скалярной величины в пространстве и времени: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6498360" y="1312920"/>
            <a:ext cx="2372760" cy="228780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3"/>
          <a:stretch/>
        </p:blipFill>
        <p:spPr>
          <a:xfrm>
            <a:off x="822960" y="3657960"/>
            <a:ext cx="1668240" cy="639360"/>
          </a:xfrm>
          <a:prstGeom prst="rect">
            <a:avLst/>
          </a:prstGeom>
          <a:ln>
            <a:noFill/>
          </a:ln>
        </p:spPr>
      </p:pic>
      <p:sp>
        <p:nvSpPr>
          <p:cNvPr id="255" name="TextShape 4"/>
          <p:cNvSpPr txBox="1"/>
          <p:nvPr/>
        </p:nvSpPr>
        <p:spPr>
          <a:xfrm>
            <a:off x="3931920" y="2103120"/>
            <a:ext cx="17373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\in D(t)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\not \in D(t)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256" name="TextShape 5"/>
          <p:cNvSpPr txBox="1"/>
          <p:nvPr/>
        </p:nvSpPr>
        <p:spPr>
          <a:xfrm>
            <a:off x="7498080" y="2286000"/>
            <a:ext cx="17373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D(t)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257" name="Line 6"/>
          <p:cNvSpPr/>
          <p:nvPr/>
        </p:nvSpPr>
        <p:spPr>
          <a:xfrm>
            <a:off x="1371600" y="3931920"/>
            <a:ext cx="274320" cy="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TextShape 7"/>
          <p:cNvSpPr txBox="1"/>
          <p:nvPr/>
        </p:nvSpPr>
        <p:spPr>
          <a:xfrm>
            <a:off x="731520" y="4572000"/>
            <a:ext cx="31089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U – поле скор индуц. движ.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т.т. D(t)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259" name="TextShape 8"/>
          <p:cNvSpPr txBox="1"/>
          <p:nvPr/>
        </p:nvSpPr>
        <p:spPr>
          <a:xfrm>
            <a:off x="4572000" y="4480560"/>
            <a:ext cx="402336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U – бездивергентное поле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DivU=0 для т.т.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Поэтому рассматриваем в консервативной (дивергентной) форме в виде закона сохранения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df/dt+\Delta uf = 0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4"/>
          <a:stretch/>
        </p:blipFill>
        <p:spPr>
          <a:xfrm>
            <a:off x="2888280" y="6203160"/>
            <a:ext cx="1866600" cy="56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Поле скорости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457200" y="1371600"/>
            <a:ext cx="8228160" cy="278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14440" indent="-51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По известному распределению функции скалярной величины 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f </a:t>
            </a:r>
            <a:r>
              <a:rPr b="0" lang="ru-RU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в начальный момент времени, а также с заданым полем скоростей на каждом моменте времени необходимо рассчитать характеристическую функцию твердого тела и жидкости (скалярную величину 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f)</a:t>
            </a:r>
            <a:r>
              <a:rPr b="0" lang="ru-RU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 в рассматриваемой области на каждом временном шаге</a:t>
            </a:r>
            <a:endParaRPr b="0" lang="en-US" sz="1500" spc="-1" strike="noStrike">
              <a:latin typeface="Arial"/>
            </a:endParaRPr>
          </a:p>
          <a:p>
            <a:pPr marL="514440" indent="-51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Начальные условия для уравнения переноса:</a:t>
            </a:r>
            <a:endParaRPr b="0" lang="en-US" sz="15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ru-RU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Поле скорости индуцированое движением твердого тела</a:t>
            </a:r>
            <a:endParaRPr b="0" lang="en-US" sz="15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ru-RU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Начальное положение точек границы твердого тела</a:t>
            </a:r>
            <a:endParaRPr b="0" lang="en-US" sz="1500" spc="-1" strike="noStrike">
              <a:latin typeface="Arial"/>
            </a:endParaRPr>
          </a:p>
          <a:p>
            <a:pPr marL="514440" indent="-51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Необходимо найти:</a:t>
            </a:r>
            <a:endParaRPr b="0" lang="en-US" sz="15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ru-RU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Характеристическую функцию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 f</a:t>
            </a:r>
            <a:r>
              <a:rPr b="0" lang="ru-RU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 в области 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D </a:t>
            </a:r>
            <a:r>
              <a:rPr b="0" lang="ru-RU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на отрезке времени 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[0; T]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1737360" y="4405680"/>
            <a:ext cx="219384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6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Cистема ДУ: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4" name="Picture 2_8" descr=""/>
          <p:cNvPicPr/>
          <p:nvPr/>
        </p:nvPicPr>
        <p:blipFill>
          <a:blip r:embed="rId1"/>
          <a:stretch/>
        </p:blipFill>
        <p:spPr>
          <a:xfrm>
            <a:off x="1147680" y="4847040"/>
            <a:ext cx="3789360" cy="1827360"/>
          </a:xfrm>
          <a:prstGeom prst="rect">
            <a:avLst/>
          </a:prstGeom>
          <a:ln w="9360">
            <a:noFill/>
          </a:ln>
        </p:spPr>
      </p:pic>
      <p:pic>
        <p:nvPicPr>
          <p:cNvPr id="265" name="Picture 3_4" descr=""/>
          <p:cNvPicPr/>
          <p:nvPr/>
        </p:nvPicPr>
        <p:blipFill>
          <a:blip r:embed="rId2"/>
          <a:stretch/>
        </p:blipFill>
        <p:spPr>
          <a:xfrm>
            <a:off x="5942520" y="5120640"/>
            <a:ext cx="2103480" cy="1227240"/>
          </a:xfrm>
          <a:prstGeom prst="rect">
            <a:avLst/>
          </a:prstGeom>
          <a:ln w="9360">
            <a:noFill/>
          </a:ln>
        </p:spPr>
      </p:pic>
      <p:sp>
        <p:nvSpPr>
          <p:cNvPr id="266" name="CustomShape 4"/>
          <p:cNvSpPr/>
          <p:nvPr/>
        </p:nvSpPr>
        <p:spPr>
          <a:xfrm>
            <a:off x="5120640" y="4405680"/>
            <a:ext cx="3565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С начальными условиями: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2194560" y="4937760"/>
            <a:ext cx="2025360" cy="652320"/>
          </a:xfrm>
          <a:prstGeom prst="rect">
            <a:avLst/>
          </a:prstGeom>
          <a:ln>
            <a:noFill/>
          </a:ln>
        </p:spPr>
      </p:pic>
      <p:sp>
        <p:nvSpPr>
          <p:cNvPr id="268" name="TextShape 5"/>
          <p:cNvSpPr txBox="1"/>
          <p:nvPr/>
        </p:nvSpPr>
        <p:spPr>
          <a:xfrm>
            <a:off x="4846320" y="6217920"/>
            <a:ext cx="292608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Поле скоростей: u_0(t), \omega(t)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269" name="TextShape 6"/>
          <p:cNvSpPr txBox="1"/>
          <p:nvPr/>
        </p:nvSpPr>
        <p:spPr>
          <a:xfrm>
            <a:off x="3840480" y="5560200"/>
            <a:ext cx="292608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Скорость центра: u_0(t)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270" name="TextShape 7"/>
          <p:cNvSpPr txBox="1"/>
          <p:nvPr/>
        </p:nvSpPr>
        <p:spPr>
          <a:xfrm>
            <a:off x="0" y="421920"/>
            <a:ext cx="2286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Перенести на 6 слайд, удалить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Дискретизация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3118680" y="3326400"/>
            <a:ext cx="3117960" cy="77868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6400800" y="4566600"/>
            <a:ext cx="2376720" cy="2291400"/>
          </a:xfrm>
          <a:prstGeom prst="rect">
            <a:avLst/>
          </a:prstGeom>
          <a:ln>
            <a:noFill/>
          </a:ln>
        </p:spPr>
      </p:pic>
      <p:sp>
        <p:nvSpPr>
          <p:cNvPr id="274" name="CustomShape 2"/>
          <p:cNvSpPr/>
          <p:nvPr/>
        </p:nvSpPr>
        <p:spPr>
          <a:xfrm>
            <a:off x="522720" y="4230720"/>
            <a:ext cx="841176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Дискретные значения характеристической функции в ячейках сетки - это </a:t>
            </a:r>
            <a:r>
              <a:rPr b="1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цифровая геометрия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548640" y="2101680"/>
            <a:ext cx="3016800" cy="214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После введения декартовой сетки производится дискретизация уравнения методом VoF.</a:t>
            </a:r>
            <a:endParaRPr b="0" lang="en-US" sz="15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Данные значения представляют собой объемную долю части ячейки, отсекаемой геометрией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276" name="Picture 3_6" descr=""/>
          <p:cNvPicPr/>
          <p:nvPr/>
        </p:nvPicPr>
        <p:blipFill>
          <a:blip r:embed="rId3"/>
          <a:stretch/>
        </p:blipFill>
        <p:spPr>
          <a:xfrm>
            <a:off x="4131720" y="2826360"/>
            <a:ext cx="1578600" cy="493560"/>
          </a:xfrm>
          <a:prstGeom prst="rect">
            <a:avLst/>
          </a:prstGeom>
          <a:ln w="9360">
            <a:noFill/>
          </a:ln>
        </p:spPr>
      </p:pic>
      <p:pic>
        <p:nvPicPr>
          <p:cNvPr id="277" name="Picture 2_7" descr=""/>
          <p:cNvPicPr/>
          <p:nvPr/>
        </p:nvPicPr>
        <p:blipFill>
          <a:blip r:embed="rId4"/>
          <a:stretch/>
        </p:blipFill>
        <p:spPr>
          <a:xfrm>
            <a:off x="4169880" y="2498040"/>
            <a:ext cx="1266120" cy="364680"/>
          </a:xfrm>
          <a:prstGeom prst="rect">
            <a:avLst/>
          </a:prstGeom>
          <a:ln w="9360">
            <a:noFill/>
          </a:ln>
        </p:spPr>
      </p:pic>
      <p:sp>
        <p:nvSpPr>
          <p:cNvPr id="278" name="CustomShape 4"/>
          <p:cNvSpPr/>
          <p:nvPr/>
        </p:nvSpPr>
        <p:spPr>
          <a:xfrm>
            <a:off x="3684960" y="2102760"/>
            <a:ext cx="237672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Дискретная модель: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5"/>
          <a:stretch/>
        </p:blipFill>
        <p:spPr>
          <a:xfrm>
            <a:off x="6405480" y="1737360"/>
            <a:ext cx="2372760" cy="2287800"/>
          </a:xfrm>
          <a:prstGeom prst="rect">
            <a:avLst/>
          </a:prstGeom>
          <a:ln>
            <a:noFill/>
          </a:ln>
        </p:spPr>
      </p:pic>
      <p:sp>
        <p:nvSpPr>
          <p:cNvPr id="280" name="TextShape 5"/>
          <p:cNvSpPr txBox="1"/>
          <p:nvPr/>
        </p:nvSpPr>
        <p:spPr>
          <a:xfrm>
            <a:off x="822960" y="1463040"/>
            <a:ext cx="39319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Для простоты рассмотрим 1D случай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Численный метод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4023720" y="1463040"/>
            <a:ext cx="2025360" cy="652320"/>
          </a:xfrm>
          <a:prstGeom prst="rect">
            <a:avLst/>
          </a:prstGeom>
          <a:ln>
            <a:noFill/>
          </a:ln>
        </p:spPr>
      </p:pic>
      <p:sp>
        <p:nvSpPr>
          <p:cNvPr id="283" name="CustomShape 2"/>
          <p:cNvSpPr/>
          <p:nvPr/>
        </p:nvSpPr>
        <p:spPr>
          <a:xfrm>
            <a:off x="548640" y="1417680"/>
            <a:ext cx="38397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Уравнение переноса в общем случае имеет следующий вид: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548640" y="2195640"/>
            <a:ext cx="2925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В одномерном случае: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4023360" y="2116080"/>
            <a:ext cx="2025720" cy="783720"/>
          </a:xfrm>
          <a:prstGeom prst="rect">
            <a:avLst/>
          </a:prstGeom>
          <a:ln>
            <a:noFill/>
          </a:ln>
        </p:spPr>
      </p:pic>
      <p:sp>
        <p:nvSpPr>
          <p:cNvPr id="286" name="CustomShape 4"/>
          <p:cNvSpPr/>
          <p:nvPr/>
        </p:nvSpPr>
        <p:spPr>
          <a:xfrm>
            <a:off x="548640" y="3036960"/>
            <a:ext cx="32911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После интегрирования по времени: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3"/>
          <a:stretch/>
        </p:blipFill>
        <p:spPr>
          <a:xfrm>
            <a:off x="3947400" y="2819880"/>
            <a:ext cx="3824280" cy="837000"/>
          </a:xfrm>
          <a:prstGeom prst="rect">
            <a:avLst/>
          </a:prstGeom>
          <a:ln>
            <a:noFill/>
          </a:ln>
        </p:spPr>
      </p:pic>
      <p:sp>
        <p:nvSpPr>
          <p:cNvPr id="288" name="CustomShape 5"/>
          <p:cNvSpPr/>
          <p:nvPr/>
        </p:nvSpPr>
        <p:spPr>
          <a:xfrm>
            <a:off x="548640" y="3840480"/>
            <a:ext cx="228528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Разностная схема: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4"/>
          <a:stretch/>
        </p:blipFill>
        <p:spPr>
          <a:xfrm>
            <a:off x="3985560" y="3749040"/>
            <a:ext cx="3420360" cy="677160"/>
          </a:xfrm>
          <a:prstGeom prst="rect">
            <a:avLst/>
          </a:prstGeom>
          <a:ln>
            <a:noFill/>
          </a:ln>
        </p:spPr>
      </p:pic>
      <p:sp>
        <p:nvSpPr>
          <p:cNvPr id="290" name="CustomShape 6"/>
          <p:cNvSpPr/>
          <p:nvPr/>
        </p:nvSpPr>
        <p:spPr>
          <a:xfrm>
            <a:off x="548640" y="4408560"/>
            <a:ext cx="78631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Для твердого тела: u=const вдоль направления X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5"/>
          <a:stretch/>
        </p:blipFill>
        <p:spPr>
          <a:xfrm>
            <a:off x="1280160" y="4808520"/>
            <a:ext cx="6271920" cy="768600"/>
          </a:xfrm>
          <a:prstGeom prst="rect">
            <a:avLst/>
          </a:prstGeom>
          <a:ln>
            <a:noFill/>
          </a:ln>
        </p:spPr>
      </p:pic>
      <p:pic>
        <p:nvPicPr>
          <p:cNvPr id="292" name="" descr=""/>
          <p:cNvPicPr/>
          <p:nvPr/>
        </p:nvPicPr>
        <p:blipFill>
          <a:blip r:embed="rId6"/>
          <a:stretch/>
        </p:blipFill>
        <p:spPr>
          <a:xfrm>
            <a:off x="2674800" y="6042960"/>
            <a:ext cx="3816720" cy="631440"/>
          </a:xfrm>
          <a:prstGeom prst="rect">
            <a:avLst/>
          </a:prstGeom>
          <a:ln>
            <a:noFill/>
          </a:ln>
        </p:spPr>
      </p:pic>
      <p:sp>
        <p:nvSpPr>
          <p:cNvPr id="293" name="CustomShape 7"/>
          <p:cNvSpPr/>
          <p:nvPr/>
        </p:nvSpPr>
        <p:spPr>
          <a:xfrm>
            <a:off x="548640" y="5669280"/>
            <a:ext cx="8411760" cy="37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Выражение для расчета объемной доли f на следующем шаге по времени: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4" name="TextShape 8"/>
          <p:cNvSpPr txBox="1"/>
          <p:nvPr/>
        </p:nvSpPr>
        <p:spPr>
          <a:xfrm>
            <a:off x="3017520" y="3878280"/>
            <a:ext cx="11887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частные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295" name="TextShape 9"/>
          <p:cNvSpPr txBox="1"/>
          <p:nvPr/>
        </p:nvSpPr>
        <p:spPr>
          <a:xfrm>
            <a:off x="5409000" y="2103120"/>
            <a:ext cx="1449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Убрать u_x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296" name="TextShape 10"/>
          <p:cNvSpPr txBox="1"/>
          <p:nvPr/>
        </p:nvSpPr>
        <p:spPr>
          <a:xfrm>
            <a:off x="6217920" y="2705400"/>
            <a:ext cx="11887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частные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297" name="TextShape 11"/>
          <p:cNvSpPr txBox="1"/>
          <p:nvPr/>
        </p:nvSpPr>
        <p:spPr>
          <a:xfrm>
            <a:off x="7405920" y="3474720"/>
            <a:ext cx="173808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Проинтегрируем по ячейке i чтобы перейти к разностной схеме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298" name="Line 12"/>
          <p:cNvSpPr/>
          <p:nvPr/>
        </p:nvSpPr>
        <p:spPr>
          <a:xfrm flipV="1">
            <a:off x="365760" y="4023360"/>
            <a:ext cx="7040160" cy="9144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TextShape 13"/>
          <p:cNvSpPr txBox="1"/>
          <p:nvPr/>
        </p:nvSpPr>
        <p:spPr>
          <a:xfrm>
            <a:off x="6492240" y="6042240"/>
            <a:ext cx="329184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Введем обозначение для Ф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- потоков, задача определить их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как можно более точно</a:t>
            </a: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2021-11-14T18:29:10Z</dcterms:created>
  <dc:creator>Григорий Сенченок</dc:creator>
  <dc:description/>
  <dc:language>en-US</dc:language>
  <cp:lastModifiedBy/>
  <dcterms:modified xsi:type="dcterms:W3CDTF">2022-05-31T20:08:27Z</dcterms:modified>
  <cp:revision>64</cp:revision>
  <dc:subject/>
  <dc:title>Дипломная работа Цифровое представление пространственной нестационарной геометрии на декартовых сетках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Security">
    <vt:i4>0</vt:i4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2</vt:i4>
  </property>
  <property fmtid="{D5CDD505-2E9C-101B-9397-08002B2CF9AE}" pid="7" name="Notes">
    <vt:i4>17</vt:i4>
  </property>
  <property fmtid="{D5CDD505-2E9C-101B-9397-08002B2CF9AE}" pid="8" name="PresentationFormat">
    <vt:lpwstr>Экран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